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566" r:id="rId2"/>
    <p:sldId id="568" r:id="rId3"/>
    <p:sldId id="382" r:id="rId4"/>
    <p:sldId id="548" r:id="rId5"/>
    <p:sldId id="567" r:id="rId6"/>
    <p:sldId id="541" r:id="rId7"/>
    <p:sldId id="500" r:id="rId8"/>
    <p:sldId id="547" r:id="rId9"/>
    <p:sldId id="557" r:id="rId10"/>
    <p:sldId id="571" r:id="rId11"/>
    <p:sldId id="433" r:id="rId12"/>
    <p:sldId id="458" r:id="rId13"/>
    <p:sldId id="525" r:id="rId14"/>
    <p:sldId id="436" r:id="rId15"/>
    <p:sldId id="434" r:id="rId16"/>
    <p:sldId id="502" r:id="rId17"/>
    <p:sldId id="503" r:id="rId18"/>
    <p:sldId id="501" r:id="rId19"/>
    <p:sldId id="505" r:id="rId20"/>
    <p:sldId id="540" r:id="rId21"/>
    <p:sldId id="549" r:id="rId22"/>
    <p:sldId id="517" r:id="rId23"/>
    <p:sldId id="570" r:id="rId24"/>
    <p:sldId id="546" r:id="rId25"/>
    <p:sldId id="550" r:id="rId26"/>
    <p:sldId id="524" r:id="rId27"/>
    <p:sldId id="519" r:id="rId28"/>
    <p:sldId id="565" r:id="rId29"/>
    <p:sldId id="562" r:id="rId30"/>
    <p:sldId id="564" r:id="rId31"/>
    <p:sldId id="453" r:id="rId32"/>
    <p:sldId id="563" r:id="rId33"/>
    <p:sldId id="559" r:id="rId34"/>
    <p:sldId id="443" r:id="rId35"/>
    <p:sldId id="444" r:id="rId36"/>
    <p:sldId id="445" r:id="rId37"/>
    <p:sldId id="558" r:id="rId38"/>
    <p:sldId id="538" r:id="rId39"/>
    <p:sldId id="452" r:id="rId40"/>
    <p:sldId id="459" r:id="rId41"/>
    <p:sldId id="476" r:id="rId42"/>
    <p:sldId id="462" r:id="rId43"/>
    <p:sldId id="477" r:id="rId44"/>
    <p:sldId id="478" r:id="rId45"/>
    <p:sldId id="560" r:id="rId46"/>
    <p:sldId id="572" r:id="rId47"/>
    <p:sldId id="56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68444" autoAdjust="0"/>
  </p:normalViewPr>
  <p:slideViewPr>
    <p:cSldViewPr>
      <p:cViewPr varScale="1">
        <p:scale>
          <a:sx n="46" d="100"/>
          <a:sy n="46" d="100"/>
        </p:scale>
        <p:origin x="18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8B9D9-4A06-4BE3-9DCC-7AA9797454DC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7C65-5DCC-4CFC-B32F-6C01B208C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99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7C65-5DCC-4CFC-B32F-6C01B208C2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554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7C65-5DCC-4CFC-B32F-6C01B208C28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6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7C65-5DCC-4CFC-B32F-6C01B208C28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06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7C65-5DCC-4CFC-B32F-6C01B208C28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8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7C65-5DCC-4CFC-B32F-6C01B208C28F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14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18FD-3157-4EB0-AF4A-D191496E0254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2A03-477B-49D7-9D79-10B13DA96B48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02827"/>
            <a:ext cx="9144000" cy="733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26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18FD-3157-4EB0-AF4A-D191496E0254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2A03-477B-49D7-9D79-10B13DA96B4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02827"/>
            <a:ext cx="9144000" cy="733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87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18FD-3157-4EB0-AF4A-D191496E0254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2A03-477B-49D7-9D79-10B13DA96B4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02827"/>
            <a:ext cx="9144000" cy="733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0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18FD-3157-4EB0-AF4A-D191496E0254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2A03-477B-49D7-9D79-10B13DA96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18FD-3157-4EB0-AF4A-D191496E0254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2A03-477B-49D7-9D79-10B13DA96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03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4E56-DDC3-4280-99C3-15E18A2E5D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39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18FD-3157-4EB0-AF4A-D191496E0254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2A03-477B-49D7-9D79-10B13DA96B4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02827"/>
            <a:ext cx="9144000" cy="733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66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sktim.org/2013/10/a-bottle-of-orange-squash-balancing-the-books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sktim.org/2013/09/sing-to-71000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A-gbpt7Ts8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brene_brown_on_vulnerability?language=e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fastcompany.com/3063262/lessons-learned/what-happened-when-i-moved-my-company-to-a-5-hour-workday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14/06/01/opinion/sunday/why-you-hate-work.html?_r=0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quoteinvestigator.com/2011/08/26/reinforcements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h9Oz6EXq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sktim.org/2015/06/ting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rjmetrics.com/2011/02/07/eric-schmidts-5-exabytes-quote-is-a-load-of-crap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imeline.co.uk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bbc.co.uk/news/uk-politics-43960452" TargetMode="External"/><Relationship Id="rId4" Type="http://schemas.openxmlformats.org/officeDocument/2006/relationships/hyperlink" Target="https://www.youtube.com/watch?v=Ks-_Mh1QhMc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sktim.org/2014/02/kickers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ktim.org/2017/01/workshop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asktim.org/2014/05/sorry/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IvZSAEnAuc&amp;feature=youtu.be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sktim.org/2014/12/collaboration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sktim.org/2014/02/halifax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simon_sinek_how_great_leaders_inspire_action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linkedin.com/pulse/lessons-from-boss-tim-collins?trk=pulse_spock-article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GNZ63hj5k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oLoBPsjFgw&amp;feature=em-subs_diges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rgeorgemadine.co.uk/" TargetMode="External"/><Relationship Id="rId2" Type="http://schemas.openxmlformats.org/officeDocument/2006/relationships/hyperlink" Target="http://emotionaleconomy.com.a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ageforsuccess.org/" TargetMode="External"/><Relationship Id="rId2" Type="http://schemas.openxmlformats.org/officeDocument/2006/relationships/hyperlink" Target="http://www.engageforsuccess.org/wp-content/uploads/2012/09/file52215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asktim.org/pay-fair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asktim.org/2015/02/pay-me-my-money-down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nbound.com/books/grenfell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mailto:tim@asktimc.org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ktim.org/2017/06/an-amazing-woma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sktim.org/2016/06/step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sktim.org/2013/11/radical-busines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88A061-74DB-4171-8358-C80452D1CB3E}"/>
              </a:ext>
            </a:extLst>
          </p:cNvPr>
          <p:cNvSpPr/>
          <p:nvPr/>
        </p:nvSpPr>
        <p:spPr>
          <a:xfrm>
            <a:off x="0" y="2060848"/>
            <a:ext cx="8892480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“I’d Rather Be”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2A6BE-48A3-4F72-AB92-41B7322A3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45" y="2401208"/>
            <a:ext cx="5040560" cy="30030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7DE9A-7701-48E0-9676-AA07262F9296}"/>
              </a:ext>
            </a:extLst>
          </p:cNvPr>
          <p:cNvSpPr txBox="1"/>
          <p:nvPr/>
        </p:nvSpPr>
        <p:spPr>
          <a:xfrm>
            <a:off x="5436096" y="522920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 Black" panose="020B0A04020102020204" pitchFamily="34" charset="0"/>
              </a:rPr>
              <a:t>13 June 2018  </a:t>
            </a:r>
          </a:p>
          <a:p>
            <a:pPr algn="r"/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18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2EE41D-B3D2-412F-ADFA-A2C84A51B988}"/>
              </a:ext>
            </a:extLst>
          </p:cNvPr>
          <p:cNvSpPr txBox="1"/>
          <p:nvPr/>
        </p:nvSpPr>
        <p:spPr>
          <a:xfrm>
            <a:off x="1403648" y="155679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Arial Black" panose="020B0A04020102020204" pitchFamily="34" charset="0"/>
              </a:rPr>
              <a:t>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B2B41A-6561-4D1A-8EDC-959174E71B61}"/>
              </a:ext>
            </a:extLst>
          </p:cNvPr>
          <p:cNvSpPr txBox="1"/>
          <p:nvPr/>
        </p:nvSpPr>
        <p:spPr>
          <a:xfrm>
            <a:off x="2627784" y="4941168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u="sng" dirty="0">
                <a:hlinkClick r:id="rId2"/>
              </a:rPr>
              <a:t>http://asktim.org/2013/10/a-bottle-of-orange-squash-balancing-the-books/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1582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19256" cy="93610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 Black" panose="020B0A04020102020204" pitchFamily="34" charset="0"/>
              </a:rPr>
              <a:t>Failure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91"/>
            <a:ext cx="9144000" cy="5192177"/>
          </a:xfrm>
        </p:spPr>
      </p:pic>
    </p:spTree>
    <p:extLst>
      <p:ext uri="{BB962C8B-B14F-4D97-AF65-F5344CB8AC3E}">
        <p14:creationId xmlns:p14="http://schemas.microsoft.com/office/powerpoint/2010/main" val="383735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9183"/>
            <a:ext cx="4081549" cy="5442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55679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If You Knew You Couldn’t Sing - Would You Sing In Front of 71,000?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0232" y="5661248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hlinkClick r:id="rId3"/>
              </a:rPr>
              <a:t>http://asktim.org/2013/09/sing-to-71000/</a:t>
            </a:r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80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456728"/>
            <a:ext cx="8208912" cy="6156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128" y="5699956"/>
            <a:ext cx="2880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u="sng" dirty="0">
                <a:hlinkClick r:id="rId3"/>
              </a:rPr>
              <a:t>https://www.youtube.com/watch?v=qA-gbpt7Ts8</a:t>
            </a:r>
            <a:endParaRPr lang="en-GB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6064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How do we know we’ve got it right?</a:t>
            </a:r>
          </a:p>
        </p:txBody>
      </p:sp>
    </p:spTree>
    <p:extLst>
      <p:ext uri="{BB962C8B-B14F-4D97-AF65-F5344CB8AC3E}">
        <p14:creationId xmlns:p14="http://schemas.microsoft.com/office/powerpoint/2010/main" val="2832976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48680"/>
            <a:ext cx="7051405" cy="4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1" y="5255489"/>
            <a:ext cx="4248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u="sng" dirty="0">
                <a:hlinkClick r:id="rId3"/>
              </a:rPr>
              <a:t>http://www.ted.com/talks/brene_brown_on_vulnerability?language=en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39471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54006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8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5301208"/>
            <a:ext cx="6192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u="sng" dirty="0">
                <a:hlinkClick r:id="rId2"/>
              </a:rPr>
              <a:t>https://www.fastcompany.com/3063262/lessons-learned/what-happened-when-i-moved-my-company-to-a-5-hour-workday</a:t>
            </a:r>
            <a:endParaRPr lang="en-GB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68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944" y="2132856"/>
            <a:ext cx="83529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Black" panose="020B0A04020102020204" pitchFamily="34" charset="0"/>
              </a:rPr>
              <a:t>Why you hate work  -  New York Times 2014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Arial Black" panose="020B0A04020102020204" pitchFamily="34" charset="0"/>
              </a:rPr>
              <a:t>White Collar Salt Mine Survey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 Black" panose="020B0A04020102020204" pitchFamily="34" charset="0"/>
              </a:rPr>
              <a:t>Mid-sized Accountancy Firm Pilot</a:t>
            </a:r>
          </a:p>
          <a:p>
            <a:pPr algn="r"/>
            <a:r>
              <a:rPr lang="en-GB" sz="800" dirty="0">
                <a:hlinkClick r:id="rId2"/>
              </a:rPr>
              <a:t>http://www.nytimes.com/2014/06/01/opinion/sunday/why-you-hate-work.html?_r=0</a:t>
            </a:r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4164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528" y="2852936"/>
            <a:ext cx="95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 Black" panose="020B0A04020102020204" pitchFamily="34" charset="0"/>
              </a:rPr>
              <a:t>“Send Three and Four Pence We’re Going to a Dance”</a:t>
            </a:r>
          </a:p>
        </p:txBody>
      </p:sp>
    </p:spTree>
    <p:extLst>
      <p:ext uri="{BB962C8B-B14F-4D97-AF65-F5344CB8AC3E}">
        <p14:creationId xmlns:p14="http://schemas.microsoft.com/office/powerpoint/2010/main" val="4129953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91" y="-531440"/>
            <a:ext cx="9163903" cy="6312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76056" y="6309320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hlinkClick r:id="rId3"/>
              </a:rPr>
              <a:t>http://quoteinvestigator.com/2011/08/26/reinforcements/</a:t>
            </a:r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88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88A061-74DB-4171-8358-C80452D1CB3E}"/>
              </a:ext>
            </a:extLst>
          </p:cNvPr>
          <p:cNvSpPr/>
          <p:nvPr/>
        </p:nvSpPr>
        <p:spPr>
          <a:xfrm>
            <a:off x="0" y="2060848"/>
            <a:ext cx="8892480" cy="1033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“I’d Rather Be”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 | Communication | Collaboration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A5D33-2A7C-416E-81B4-B3050AB23587}"/>
              </a:ext>
            </a:extLst>
          </p:cNvPr>
          <p:cNvSpPr txBox="1"/>
          <p:nvPr/>
        </p:nvSpPr>
        <p:spPr>
          <a:xfrm>
            <a:off x="3419872" y="515719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>
                <a:hlinkClick r:id="rId3"/>
              </a:rPr>
              <a:t>https://www.youtube.com/watch?v=QDh9Oz6EXqY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232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88840"/>
            <a:ext cx="84969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Real Communication </a:t>
            </a:r>
          </a:p>
          <a:p>
            <a:pPr fontAlgn="base"/>
            <a:endParaRPr lang="en-GB" dirty="0"/>
          </a:p>
          <a:p>
            <a:pPr fontAlgn="base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“Communication is not about what you intend to communicate but more importantly what people are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to pick up”</a:t>
            </a:r>
          </a:p>
        </p:txBody>
      </p:sp>
    </p:spTree>
    <p:extLst>
      <p:ext uri="{BB962C8B-B14F-4D97-AF65-F5344CB8AC3E}">
        <p14:creationId xmlns:p14="http://schemas.microsoft.com/office/powerpoint/2010/main" val="191825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92696"/>
            <a:ext cx="4608512" cy="3354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445224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u="sng" dirty="0">
                <a:hlinkClick r:id="rId3"/>
              </a:rPr>
              <a:t>http://asktim.org/2015/06/ting/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337302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628800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Appealing to an Audience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Intellectual Content</a:t>
            </a:r>
          </a:p>
          <a:p>
            <a:pPr algn="ctr" fontAlgn="base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Stylistic/Technical</a:t>
            </a:r>
          </a:p>
          <a:p>
            <a:pPr algn="ctr" fontAlgn="base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Emotion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27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B4DB3-25CD-4622-A16E-018071765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531440"/>
            <a:ext cx="5757040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13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5157192"/>
            <a:ext cx="410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hlinkClick r:id="rId2"/>
              </a:rPr>
              <a:t>https://blog.rjmetrics.com/2011/02/07/eric-schmidts-5-exabytes-quote-is-a-load-of-crap/</a:t>
            </a:r>
            <a:r>
              <a:rPr lang="en-GB" sz="8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7129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/>
              <a:t>“There were 5 </a:t>
            </a:r>
            <a:r>
              <a:rPr lang="en-GB" sz="3200" b="1" i="1" dirty="0" err="1"/>
              <a:t>Exabytes</a:t>
            </a:r>
            <a:r>
              <a:rPr lang="en-GB" sz="3200" b="1" i="1" dirty="0"/>
              <a:t> of information created between the dawn of civilization through 2003, but that much information is now created every 2 days.”</a:t>
            </a:r>
          </a:p>
          <a:p>
            <a:endParaRPr lang="en-GB" sz="3200" b="1" i="1" dirty="0"/>
          </a:p>
          <a:p>
            <a:pPr algn="r"/>
            <a:r>
              <a:rPr lang="en-GB" dirty="0"/>
              <a:t>Eric Schmidt Google CEO 2010</a:t>
            </a:r>
          </a:p>
        </p:txBody>
      </p:sp>
    </p:spTree>
    <p:extLst>
      <p:ext uri="{BB962C8B-B14F-4D97-AF65-F5344CB8AC3E}">
        <p14:creationId xmlns:p14="http://schemas.microsoft.com/office/powerpoint/2010/main" val="4198414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125598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err="1">
                <a:latin typeface="Baskerville Old Face" panose="02020602080505020303" pitchFamily="18" charset="0"/>
              </a:rPr>
              <a:t>tl;dr</a:t>
            </a:r>
            <a:endParaRPr lang="en-GB" sz="96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76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555162"/>
            <a:ext cx="9632696" cy="7224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691680" y="-1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/>
              <a:t>a</a:t>
            </a:r>
            <a:r>
              <a:rPr lang="en-GB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AMPLIFICATION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5DFD9-667C-4356-8638-2E7271CD9172}"/>
              </a:ext>
            </a:extLst>
          </p:cNvPr>
          <p:cNvSpPr txBox="1"/>
          <p:nvPr/>
        </p:nvSpPr>
        <p:spPr>
          <a:xfrm>
            <a:off x="547936" y="61016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hlinkClick r:id="rId3"/>
              </a:rPr>
              <a:t>https://crimeline.co.uk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723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6" y="692696"/>
            <a:ext cx="6984776" cy="5024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Threshold &amp; Repetition</a:t>
            </a:r>
          </a:p>
        </p:txBody>
      </p:sp>
    </p:spTree>
    <p:extLst>
      <p:ext uri="{BB962C8B-B14F-4D97-AF65-F5344CB8AC3E}">
        <p14:creationId xmlns:p14="http://schemas.microsoft.com/office/powerpoint/2010/main" val="2577014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holefoodlove.com/wp-content/uploads/2015/06/June-10-Blog-Amy-Cuddy-qu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42564"/>
            <a:ext cx="8568952" cy="57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589240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u="sng" dirty="0">
                <a:hlinkClick r:id="rId4"/>
              </a:rPr>
              <a:t>https://www.youtube.com/watch?v=Ks-_Mh1QhMc</a:t>
            </a:r>
            <a:endParaRPr lang="en-GB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664371-8AB0-46AC-BAE9-1238F133DA95}"/>
              </a:ext>
            </a:extLst>
          </p:cNvPr>
          <p:cNvSpPr txBox="1"/>
          <p:nvPr/>
        </p:nvSpPr>
        <p:spPr>
          <a:xfrm>
            <a:off x="4860032" y="6165304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hlinkClick r:id="rId5"/>
              </a:rPr>
              <a:t>http://www.bbc.co.uk/news/uk-politics-43960452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2605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853"/>
            <a:ext cx="9144000" cy="5132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6309320"/>
            <a:ext cx="2952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u="sng" dirty="0">
                <a:hlinkClick r:id="rId3"/>
              </a:rPr>
              <a:t>http://asktim.org/2014/02/kickers/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58075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" t="18679" r="-1"/>
          <a:stretch/>
        </p:blipFill>
        <p:spPr>
          <a:xfrm>
            <a:off x="1435417" y="-171400"/>
            <a:ext cx="5470489" cy="5904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0232" y="564436"/>
            <a:ext cx="2640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“Those Horrible Application Forms”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2240" y="450912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Judicial and Silk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Appointments Workshops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7092280" y="3861048"/>
            <a:ext cx="172819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9EE069-2DF1-4C91-A638-3BEA190AA2C4}"/>
              </a:ext>
            </a:extLst>
          </p:cNvPr>
          <p:cNvSpPr txBox="1"/>
          <p:nvPr/>
        </p:nvSpPr>
        <p:spPr>
          <a:xfrm>
            <a:off x="4932040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18547-C7F9-4210-A267-DB23BAAAC3CA}"/>
              </a:ext>
            </a:extLst>
          </p:cNvPr>
          <p:cNvSpPr txBox="1"/>
          <p:nvPr/>
        </p:nvSpPr>
        <p:spPr>
          <a:xfrm>
            <a:off x="4932040" y="591966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</a:t>
            </a:r>
            <a:r>
              <a:rPr lang="en-GB" sz="1000" u="sng" dirty="0">
                <a:hlinkClick r:id="rId3"/>
              </a:rPr>
              <a:t>https://asktim.org/2017/01/workshops/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885977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4888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Black" panose="020B0A04020102020204" pitchFamily="34" charset="0"/>
              </a:rPr>
              <a:t>Powerful Words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r>
              <a:rPr lang="en-GB" dirty="0">
                <a:latin typeface="Arial Black" panose="020B0A04020102020204" pitchFamily="34" charset="0"/>
              </a:rPr>
              <a:t>Please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r>
              <a:rPr lang="en-GB" dirty="0">
                <a:latin typeface="Arial Black" panose="020B0A04020102020204" pitchFamily="34" charset="0"/>
              </a:rPr>
              <a:t>Sorry 						</a:t>
            </a:r>
            <a:r>
              <a:rPr lang="en-GB" sz="900" u="sng" dirty="0">
                <a:hlinkClick r:id="rId2"/>
              </a:rPr>
              <a:t>http://asktim.org/2014/05/sorry/</a:t>
            </a:r>
            <a:endParaRPr lang="en-GB" sz="900" dirty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r>
              <a:rPr lang="en-GB" dirty="0">
                <a:latin typeface="Arial Black" panose="020B0A04020102020204" pitchFamily="34" charset="0"/>
              </a:rPr>
              <a:t>Thank You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72" y="2796912"/>
            <a:ext cx="4499992" cy="30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85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henyougetgive.files.wordpress.com/2015/03/quote_painted_tom_peters_kindness_is_free1.jpg?w=5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20"/>
            <a:ext cx="855738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5445224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u="sng" dirty="0">
                <a:hlinkClick r:id="rId3"/>
              </a:rPr>
              <a:t>https://www.youtube.com/watch?v=YIvZSAEnAuc&amp;feature=youtu.be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57334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7128792" cy="4745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11663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Black" panose="020B0A04020102020204" pitchFamily="34" charset="0"/>
              </a:rPr>
              <a:t>Smart Collaboration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128" y="5733256"/>
            <a:ext cx="3168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u="sng" dirty="0">
                <a:hlinkClick r:id="rId3"/>
              </a:rPr>
              <a:t>http://asktim.org/2014/12/collaboration/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039769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70"/>
            <a:ext cx="9144000" cy="5533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48058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Creative Thinking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5445224"/>
            <a:ext cx="2376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u="sng" dirty="0">
                <a:hlinkClick r:id="rId3"/>
              </a:rPr>
              <a:t>http://asktim.org/2014/02/halifax/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94904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Feedback Loop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2348706"/>
            <a:ext cx="7153275" cy="3028950"/>
          </a:xfr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88774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Double Feedback Loop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2348706"/>
            <a:ext cx="7153275" cy="3028950"/>
          </a:xfr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82588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Triple Feedback Loop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2348706"/>
            <a:ext cx="7153275" cy="3028950"/>
          </a:xfrm>
        </p:spPr>
      </p:pic>
      <p:sp>
        <p:nvSpPr>
          <p:cNvPr id="3" name="TextBox 2"/>
          <p:cNvSpPr txBox="1"/>
          <p:nvPr/>
        </p:nvSpPr>
        <p:spPr>
          <a:xfrm>
            <a:off x="7740352" y="3284984"/>
            <a:ext cx="11521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HOW?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WHAT?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8207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enologue.com/blog/wp-content/uploads/2010/04/2010-02-start-with-w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1437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085184"/>
            <a:ext cx="4536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u="sng" dirty="0">
                <a:hlinkClick r:id="rId3"/>
              </a:rPr>
              <a:t>http://www.ted.com/talks/simon_sinek_how_great_leaders_inspire_action.html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2944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475244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87824" y="5517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2987824" y="5536522"/>
            <a:ext cx="50405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GB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6381328"/>
            <a:ext cx="4968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>
                <a:hlinkClick r:id="rId4"/>
              </a:rPr>
              <a:t>https://www.linkedin.com/pulse/lessons-from-boss-tim-collins?trk=pulse_spock-articles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48426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ead-for-change.net/wp-content/uploads/2013/07/unfurling-leaves-Words-Final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034879" cy="45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26064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Arial Black" panose="020B0A04020102020204" pitchFamily="34" charset="0"/>
              </a:rPr>
              <a:t>Appreciative Inquiry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776" y="5499190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u="sng" dirty="0">
                <a:hlinkClick r:id="rId3"/>
              </a:rPr>
              <a:t>https://www.youtube.com/watch?v=ZwGNZ63hj5k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4003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348880"/>
            <a:ext cx="63367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Black" panose="020B0A04020102020204" pitchFamily="34" charset="0"/>
              </a:rPr>
              <a:t>Ancient Chinese Proverb</a:t>
            </a:r>
          </a:p>
          <a:p>
            <a:pPr algn="ctr"/>
            <a:endParaRPr lang="en-GB" dirty="0"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latin typeface="Arial Black" panose="020B0A04020102020204" pitchFamily="34" charset="0"/>
              </a:rPr>
              <a:t>I hear, I forget.</a:t>
            </a:r>
          </a:p>
          <a:p>
            <a:pPr algn="ctr"/>
            <a:endParaRPr lang="en-GB" dirty="0"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latin typeface="Arial Black" panose="020B0A04020102020204" pitchFamily="34" charset="0"/>
              </a:rPr>
              <a:t>I see, I remember.</a:t>
            </a:r>
          </a:p>
          <a:p>
            <a:pPr algn="ctr"/>
            <a:endParaRPr lang="en-GB" dirty="0"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latin typeface="Arial Black" panose="020B0A04020102020204" pitchFamily="34" charset="0"/>
              </a:rPr>
              <a:t>I do, I understand.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0688"/>
            <a:ext cx="2893716" cy="1583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1F789-9151-44C4-AEF7-433EDE0E2FEA}"/>
              </a:ext>
            </a:extLst>
          </p:cNvPr>
          <p:cNvSpPr txBox="1"/>
          <p:nvPr/>
        </p:nvSpPr>
        <p:spPr>
          <a:xfrm>
            <a:off x="4572000" y="5445224"/>
            <a:ext cx="4032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u="sng" dirty="0">
                <a:hlinkClick r:id="rId3"/>
              </a:rPr>
              <a:t>https://www.youtube.com/watch?v=ooLoBPsjFgw&amp;feature=em-subs_digest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40294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 "engaged employee" is one who is fully absorbed by and enthusiastic about their work and so takes positive action to further the organisation's reputation and interests.</a:t>
            </a:r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1400" dirty="0"/>
              <a:t>Jeremy </a:t>
            </a:r>
            <a:r>
              <a:rPr lang="en-GB" sz="1400" dirty="0" err="1"/>
              <a:t>Scrivens</a:t>
            </a:r>
            <a:r>
              <a:rPr lang="en-GB" sz="1200" dirty="0"/>
              <a:t>:</a:t>
            </a:r>
            <a:r>
              <a:rPr lang="en-GB" dirty="0"/>
              <a:t>  </a:t>
            </a:r>
            <a:r>
              <a:rPr lang="en-GB" sz="1200" dirty="0">
                <a:hlinkClick r:id="rId2"/>
              </a:rPr>
              <a:t>http://emotionaleconomy.com.au/</a:t>
            </a:r>
            <a:r>
              <a:rPr lang="en-GB" sz="1200" dirty="0"/>
              <a:t>   </a:t>
            </a:r>
            <a:r>
              <a:rPr lang="en-GB" sz="1400" dirty="0"/>
              <a:t>Dr George Madine</a:t>
            </a:r>
            <a:r>
              <a:rPr lang="en-GB" sz="1200" dirty="0"/>
              <a:t>: </a:t>
            </a:r>
            <a:r>
              <a:rPr lang="en-GB" sz="1200" dirty="0">
                <a:hlinkClick r:id="rId3"/>
              </a:rPr>
              <a:t>http://drgeorgemadine.co.uk/</a:t>
            </a:r>
            <a:r>
              <a:rPr lang="en-GB" sz="12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24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media.licdn.com/media-proxy/ext?w=800&amp;h=800&amp;f=n&amp;hash=JgcIxngShmoFPunpxdgKYRSbfGM%3D&amp;ora=1%2CaFBCTXdkRmpGL2lvQUFBPQ%2CxAVta9Er0Vinkhwfjw8177yE41y87UNCVordEGXyD3u0qYrdf3bpfcTecLqiuQtDLCsclAYzfPKgQGPiD8foLN67L45yipXhJI24ZxUBbFI8lWx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322139" cy="5108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75856" y="60932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NB Sorry about the two blokes in suits!</a:t>
            </a:r>
          </a:p>
        </p:txBody>
      </p:sp>
    </p:spTree>
    <p:extLst>
      <p:ext uri="{BB962C8B-B14F-4D97-AF65-F5344CB8AC3E}">
        <p14:creationId xmlns:p14="http://schemas.microsoft.com/office/powerpoint/2010/main" val="3444701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</a:rPr>
              <a:t>The four enablers of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000" dirty="0">
                <a:solidFill>
                  <a:srgbClr val="333333"/>
                </a:solidFill>
              </a:rPr>
              <a:t>MacLeod 2009 </a:t>
            </a:r>
            <a:r>
              <a:rPr lang="en-GB" sz="2000" dirty="0">
                <a:solidFill>
                  <a:srgbClr val="0083BF"/>
                </a:solidFill>
                <a:hlinkClick r:id="rId2"/>
              </a:rPr>
              <a:t>Engaging For Success</a:t>
            </a:r>
            <a:r>
              <a:rPr lang="en-GB" sz="2000" dirty="0">
                <a:solidFill>
                  <a:srgbClr val="333333"/>
                </a:solidFill>
              </a:rPr>
              <a:t> report to government </a:t>
            </a:r>
          </a:p>
          <a:p>
            <a:pPr marL="0" indent="0" algn="ctr">
              <a:buNone/>
            </a:pPr>
            <a:r>
              <a:rPr lang="en-GB" sz="2000" dirty="0">
                <a:hlinkClick r:id="rId3"/>
              </a:rPr>
              <a:t>http://www.engageforsuccess.org/</a:t>
            </a:r>
            <a:endParaRPr lang="en-GB" sz="2000" dirty="0"/>
          </a:p>
          <a:p>
            <a:pPr marL="0" indent="0" algn="ctr">
              <a:buNone/>
            </a:pPr>
            <a:endParaRPr lang="en-GB" sz="1000" dirty="0"/>
          </a:p>
          <a:p>
            <a:r>
              <a:rPr lang="en-GB" sz="2000" dirty="0"/>
              <a:t>Visible, empowering leadership providing a </a:t>
            </a:r>
            <a:r>
              <a:rPr lang="en-GB" sz="2000" b="1" dirty="0"/>
              <a:t>strong strategic narrative </a:t>
            </a:r>
            <a:r>
              <a:rPr lang="en-GB" sz="2000" dirty="0"/>
              <a:t>about the organisation, where it’s come from and where it’s going.</a:t>
            </a:r>
          </a:p>
          <a:p>
            <a:pPr marL="0" indent="0">
              <a:buNone/>
            </a:pPr>
            <a:r>
              <a:rPr lang="en-GB" sz="1000" dirty="0"/>
              <a:t> </a:t>
            </a:r>
          </a:p>
          <a:p>
            <a:r>
              <a:rPr lang="en-GB" sz="2000" b="1" dirty="0"/>
              <a:t>Engaging managers </a:t>
            </a:r>
            <a:r>
              <a:rPr lang="en-GB" sz="2000" dirty="0"/>
              <a:t>who focus their people and give them scope, treat their people as individuals and coach and stretch their people.</a:t>
            </a:r>
          </a:p>
          <a:p>
            <a:pPr marL="0" indent="0">
              <a:buNone/>
            </a:pPr>
            <a:r>
              <a:rPr lang="en-GB" sz="1000" dirty="0"/>
              <a:t> </a:t>
            </a:r>
          </a:p>
          <a:p>
            <a:r>
              <a:rPr lang="en-GB" sz="2000" dirty="0"/>
              <a:t>There is </a:t>
            </a:r>
            <a:r>
              <a:rPr lang="en-GB" sz="2000" b="1" dirty="0"/>
              <a:t>employee voice </a:t>
            </a:r>
            <a:r>
              <a:rPr lang="en-GB" sz="2000" dirty="0"/>
              <a:t>throughout the organisations, for reinforcing and challenging views, between functions and externally, employees are seen as central to the solution.</a:t>
            </a:r>
          </a:p>
          <a:p>
            <a:pPr marL="0" indent="0">
              <a:buNone/>
            </a:pPr>
            <a:r>
              <a:rPr lang="en-GB" sz="1000" dirty="0"/>
              <a:t> </a:t>
            </a:r>
          </a:p>
          <a:p>
            <a:r>
              <a:rPr lang="en-GB" sz="2000" dirty="0"/>
              <a:t>There is organisational </a:t>
            </a:r>
            <a:r>
              <a:rPr lang="en-GB" sz="2000" b="1" dirty="0"/>
              <a:t>integrity</a:t>
            </a:r>
            <a:r>
              <a:rPr lang="en-GB" sz="2000" dirty="0"/>
              <a:t> – the values on the wall are reflected in day to day behaviours. There is no ‘say –do’ gap.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525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412776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 Black" panose="020B0A04020102020204" pitchFamily="34" charset="0"/>
              </a:rPr>
              <a:t>Most Organisations:</a:t>
            </a:r>
          </a:p>
          <a:p>
            <a:pPr algn="ctr"/>
            <a:endParaRPr lang="en-GB" sz="2400" dirty="0">
              <a:latin typeface="Arial Black" panose="020B0A04020102020204" pitchFamily="34" charset="0"/>
            </a:endParaRPr>
          </a:p>
          <a:p>
            <a:pPr algn="ctr"/>
            <a:r>
              <a:rPr lang="en-GB" sz="2400" dirty="0">
                <a:latin typeface="Arial Black" panose="020B0A04020102020204" pitchFamily="34" charset="0"/>
              </a:rPr>
              <a:t>Command &amp; Targets</a:t>
            </a:r>
          </a:p>
          <a:p>
            <a:pPr algn="ctr"/>
            <a:endParaRPr lang="en-GB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6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412776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 Black" panose="020B0A04020102020204" pitchFamily="34" charset="0"/>
              </a:rPr>
              <a:t>Most Organisations:</a:t>
            </a:r>
          </a:p>
          <a:p>
            <a:pPr algn="ctr"/>
            <a:endParaRPr lang="en-GB" sz="2400" dirty="0">
              <a:latin typeface="Arial Black" panose="020B0A04020102020204" pitchFamily="34" charset="0"/>
            </a:endParaRPr>
          </a:p>
          <a:p>
            <a:pPr algn="ctr"/>
            <a:r>
              <a:rPr lang="en-GB" sz="2400" dirty="0">
                <a:latin typeface="Arial Black" panose="020B0A04020102020204" pitchFamily="34" charset="0"/>
              </a:rPr>
              <a:t>Command &amp; Targets</a:t>
            </a:r>
          </a:p>
          <a:p>
            <a:pPr algn="ctr"/>
            <a:endParaRPr lang="en-GB" sz="2400" dirty="0">
              <a:latin typeface="Arial Black" panose="020B0A04020102020204" pitchFamily="34" charset="0"/>
            </a:endParaRPr>
          </a:p>
          <a:p>
            <a:pPr algn="ctr"/>
            <a:r>
              <a:rPr lang="en-GB" sz="2400" dirty="0">
                <a:latin typeface="Arial Black" panose="020B0A04020102020204" pitchFamily="34" charset="0"/>
              </a:rPr>
              <a:t>21</a:t>
            </a:r>
            <a:r>
              <a:rPr lang="en-GB" sz="2400" baseline="30000" dirty="0">
                <a:latin typeface="Arial Black" panose="020B0A04020102020204" pitchFamily="34" charset="0"/>
              </a:rPr>
              <a:t>st</a:t>
            </a:r>
            <a:r>
              <a:rPr lang="en-GB" sz="2400" dirty="0">
                <a:latin typeface="Arial Black" panose="020B0A04020102020204" pitchFamily="34" charset="0"/>
              </a:rPr>
              <a:t> Century We Need:</a:t>
            </a:r>
          </a:p>
          <a:p>
            <a:pPr algn="ctr"/>
            <a:endParaRPr lang="en-GB" sz="2400" dirty="0">
              <a:latin typeface="Arial Black" panose="020B0A04020102020204" pitchFamily="34" charset="0"/>
            </a:endParaRPr>
          </a:p>
          <a:p>
            <a:pPr algn="ctr"/>
            <a:r>
              <a:rPr lang="en-GB" sz="2400" dirty="0">
                <a:latin typeface="Arial Black" panose="020B0A04020102020204" pitchFamily="34" charset="0"/>
              </a:rPr>
              <a:t>Trust &amp; Coaching</a:t>
            </a:r>
          </a:p>
        </p:txBody>
      </p:sp>
    </p:spTree>
    <p:extLst>
      <p:ext uri="{BB962C8B-B14F-4D97-AF65-F5344CB8AC3E}">
        <p14:creationId xmlns:p14="http://schemas.microsoft.com/office/powerpoint/2010/main" val="182316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03" y="2276872"/>
            <a:ext cx="2710261" cy="1147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119675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How Can We Build Trust?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2203" y="4293096"/>
            <a:ext cx="2785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u="sng" dirty="0">
                <a:hlinkClick r:id="rId3"/>
              </a:rPr>
              <a:t>http://asktim.org/pay-fair/</a:t>
            </a:r>
            <a:endParaRPr lang="en-GB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4941168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hlinkClick r:id="rId4"/>
              </a:rPr>
              <a:t>http://asktim.org/2015/02/pay-me-my-money-down/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1409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EC6C0A-36BA-42DD-91C7-667D52859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4876800" cy="487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A7124-5B32-41C3-9641-EE8F8FAC57E8}"/>
              </a:ext>
            </a:extLst>
          </p:cNvPr>
          <p:cNvSpPr txBox="1"/>
          <p:nvPr/>
        </p:nvSpPr>
        <p:spPr>
          <a:xfrm>
            <a:off x="4139952" y="544522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hlinkClick r:id="rId4"/>
              </a:rPr>
              <a:t>https://unbound.com/books/grenfell/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050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7C10C3-34EC-4775-9BE7-A7B443BBA029}"/>
              </a:ext>
            </a:extLst>
          </p:cNvPr>
          <p:cNvSpPr txBox="1"/>
          <p:nvPr/>
        </p:nvSpPr>
        <p:spPr>
          <a:xfrm>
            <a:off x="611560" y="1340768"/>
            <a:ext cx="79928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endParaRPr lang="en-GB" dirty="0">
              <a:latin typeface="Arial Black" panose="020B0A04020102020204" pitchFamily="34" charset="0"/>
            </a:endParaRPr>
          </a:p>
          <a:p>
            <a:pPr algn="ctr"/>
            <a:r>
              <a:rPr lang="en-GB" sz="2800" dirty="0">
                <a:latin typeface="Arial Black" panose="020B0A04020102020204" pitchFamily="34" charset="0"/>
              </a:rPr>
              <a:t>Thank You</a:t>
            </a:r>
          </a:p>
          <a:p>
            <a:pPr algn="ctr"/>
            <a:endParaRPr lang="en-GB" dirty="0">
              <a:latin typeface="Arial Black" panose="020B0A04020102020204" pitchFamily="34" charset="0"/>
            </a:endParaRPr>
          </a:p>
          <a:p>
            <a:pPr algn="ctr"/>
            <a:endParaRPr lang="en-GB" dirty="0"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latin typeface="Arial Black" panose="020B0A04020102020204" pitchFamily="34" charset="0"/>
              </a:rPr>
              <a:t>T: 0796 999 7335 </a:t>
            </a:r>
          </a:p>
          <a:p>
            <a:pPr algn="ctr"/>
            <a:endParaRPr lang="en-GB" dirty="0"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latin typeface="Arial Black" panose="020B0A04020102020204" pitchFamily="34" charset="0"/>
              </a:rPr>
              <a:t>E: </a:t>
            </a:r>
            <a:r>
              <a:rPr lang="en-GB" dirty="0">
                <a:hlinkClick r:id="rId2"/>
              </a:rPr>
              <a:t>tim@asktimc.org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         @wowthankyoutim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6E488-FF4C-4FF9-8618-C1E216D20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61186"/>
            <a:ext cx="410714" cy="3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6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f0/97/9b/f0979bafd8cc933c11dc34db0f29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4" y="764704"/>
            <a:ext cx="880176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5229200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u="sng" dirty="0">
                <a:hlinkClick r:id="rId3"/>
              </a:rPr>
              <a:t>https://asktim.org/2017/06/an-amazing-woman/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82672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" y="620688"/>
            <a:ext cx="9144000" cy="5154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8856" y="6381328"/>
            <a:ext cx="3305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u="sng" dirty="0">
                <a:hlinkClick r:id="rId3"/>
              </a:rPr>
              <a:t>http://asktim.org/2016/06/steps/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72699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Favourite Quotes?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169" y="1651760"/>
            <a:ext cx="4038600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“We cannot solve problems by using the same kind of thinking that created them”</a:t>
            </a:r>
          </a:p>
          <a:p>
            <a:r>
              <a:rPr lang="en-GB" i="1" dirty="0">
                <a:solidFill>
                  <a:srgbClr val="0070C0"/>
                </a:solidFill>
              </a:rPr>
              <a:t>“Insanity: Doing the same thing repeatedly and yet expecting a different result”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95" y="2708275"/>
            <a:ext cx="2625210" cy="3417888"/>
          </a:xfrm>
        </p:spPr>
      </p:pic>
    </p:spTree>
    <p:extLst>
      <p:ext uri="{BB962C8B-B14F-4D97-AF65-F5344CB8AC3E}">
        <p14:creationId xmlns:p14="http://schemas.microsoft.com/office/powerpoint/2010/main" val="10832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" y="0"/>
            <a:ext cx="9144000" cy="58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0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114550"/>
            <a:ext cx="4381500" cy="2628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119675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Transparency &amp; Would Your Mum be Proud of You?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1250" y="5207294"/>
            <a:ext cx="3846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u="sng" dirty="0">
                <a:hlinkClick r:id="rId3"/>
              </a:rPr>
              <a:t>http://asktim.org/2013/11/radical-business/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485385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Ti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MasterTim1</Template>
  <TotalTime>4909</TotalTime>
  <Words>712</Words>
  <Application>Microsoft Office PowerPoint</Application>
  <PresentationFormat>On-screen Show (4:3)</PresentationFormat>
  <Paragraphs>135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Arial Black</vt:lpstr>
      <vt:lpstr>Baskerville Old Face</vt:lpstr>
      <vt:lpstr>Calibri</vt:lpstr>
      <vt:lpstr>Times New Roman</vt:lpstr>
      <vt:lpstr>MasterTim1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Favourite Quotes?</vt:lpstr>
      <vt:lpstr>PowerPoint Presentation</vt:lpstr>
      <vt:lpstr>PowerPoint Presentation</vt:lpstr>
      <vt:lpstr>PowerPoint Presentation</vt:lpstr>
      <vt:lpstr>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 Feedback Loop</vt:lpstr>
      <vt:lpstr>Double Feedback Loop</vt:lpstr>
      <vt:lpstr>Triple Feedback Loop</vt:lpstr>
      <vt:lpstr>PowerPoint Presentation</vt:lpstr>
      <vt:lpstr>PowerPoint Presentation</vt:lpstr>
      <vt:lpstr>PowerPoint Presentation</vt:lpstr>
      <vt:lpstr>Engagement</vt:lpstr>
      <vt:lpstr>PowerPoint Presentation</vt:lpstr>
      <vt:lpstr>The four enablers of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Dreams Can Come True</dc:title>
  <dc:creator>tim</dc:creator>
  <cp:lastModifiedBy>Tim Collins</cp:lastModifiedBy>
  <cp:revision>257</cp:revision>
  <dcterms:created xsi:type="dcterms:W3CDTF">2014-03-03T10:20:59Z</dcterms:created>
  <dcterms:modified xsi:type="dcterms:W3CDTF">2018-06-13T09:15:11Z</dcterms:modified>
</cp:coreProperties>
</file>